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docProps/core.xml" ContentType="application/vnd.openxmlformats-package.core-properties+xml"/>
  <Default Extension="bin" ContentType="application/vnd.openxmlformats-officedocument.presentationml.printerSettings"/>
  <Override PartName="/ppt/notesSlides/notesSlide4.xml" ContentType="application/vnd.openxmlformats-officedocument.presentationml.notesSlide+xml"/>
  <Default Extension="rels" ContentType="application/vnd.openxmlformats-package.relationships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5385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notes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32" d="100"/>
          <a:sy n="132" d="100"/>
        </p:scale>
        <p:origin x="-10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389B1-98EE-3C49-9870-9093F7BC30A9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F1E42-432A-0047-B750-24A24E1C5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Anne Frank example (WWII, BBC, the Netherlands,</a:t>
            </a:r>
            <a:r>
              <a:rPr lang="en-US" baseline="0" dirty="0" smtClean="0"/>
              <a:t> etc…)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CD: Winona Ryder reading </a:t>
            </a:r>
            <a:r>
              <a:rPr lang="en-US" b="0" i="1" dirty="0" smtClean="0"/>
              <a:t>Anne Frank: The Diary of a Young Girl</a:t>
            </a:r>
          </a:p>
          <a:p>
            <a:r>
              <a:rPr lang="en-US" b="0" i="0" dirty="0" smtClean="0"/>
              <a:t>Book Clubs – optional &amp; contagious, during lunch or after school, may read a chapter each week</a:t>
            </a:r>
          </a:p>
          <a:p>
            <a:r>
              <a:rPr lang="en-US" dirty="0" smtClean="0"/>
              <a:t>Films</a:t>
            </a:r>
            <a:r>
              <a:rPr lang="en-US" baseline="0" dirty="0" smtClean="0"/>
              <a:t> – big incentive</a:t>
            </a:r>
          </a:p>
          <a:p>
            <a:r>
              <a:rPr lang="en-US" baseline="0" dirty="0" smtClean="0"/>
              <a:t>Book Reports – monthly, easy books that are good, students always have “something to work on”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Novel-Ties:</a:t>
            </a:r>
            <a:r>
              <a:rPr lang="en-US" baseline="0" dirty="0" smtClean="0"/>
              <a:t> </a:t>
            </a:r>
            <a:r>
              <a:rPr lang="en-US" dirty="0" smtClean="0"/>
              <a:t>study guides </a:t>
            </a:r>
            <a:r>
              <a:rPr lang="en-US" dirty="0" err="1" smtClean="0"/>
              <a:t>w</a:t>
            </a:r>
            <a:r>
              <a:rPr lang="en-US" dirty="0" smtClean="0"/>
              <a:t>/ questions, </a:t>
            </a:r>
            <a:r>
              <a:rPr lang="en-US" baseline="0" dirty="0" smtClean="0"/>
              <a:t>vocabulary lessons, </a:t>
            </a:r>
            <a:r>
              <a:rPr lang="en-US" dirty="0" smtClean="0"/>
              <a:t>issues to discuss, </a:t>
            </a:r>
            <a:r>
              <a:rPr lang="en-US" baseline="0" dirty="0" smtClean="0"/>
              <a:t>comprehension questions</a:t>
            </a:r>
          </a:p>
          <a:p>
            <a:r>
              <a:rPr lang="en-US" baseline="0" dirty="0" smtClean="0"/>
              <a:t>Primary-Ties: 10 books on the same theme (dinosaurs, bullies, the community) </a:t>
            </a:r>
            <a:r>
              <a:rPr lang="en-US" baseline="0" dirty="0" err="1" smtClean="0"/>
              <a:t>w</a:t>
            </a:r>
            <a:r>
              <a:rPr lang="en-US" baseline="0" dirty="0" smtClean="0"/>
              <a:t>/ hands-on activities (K-3)   Topical-Ties: 10 books on a theme w/4 class activity pages (grades 3-5)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Unit-Ties:  poetry, folk tales, Greek &amp; Roman myths (K-8)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Libraries – $150 - $225 per set: Classroom Libraries (3 sets per grade, grades K – 8);  Leveled Readers (30 books </a:t>
            </a:r>
            <a:r>
              <a:rPr lang="en-US" dirty="0" err="1" smtClean="0"/>
              <a:t>w</a:t>
            </a:r>
            <a:r>
              <a:rPr lang="en-US" dirty="0" smtClean="0"/>
              <a:t>/ storage, K – 6)),</a:t>
            </a:r>
            <a:r>
              <a:rPr lang="en-US" baseline="0" dirty="0" smtClean="0"/>
              <a:t> Reluctant Readers (31 books </a:t>
            </a:r>
            <a:r>
              <a:rPr lang="en-US" baseline="0" dirty="0" err="1" smtClean="0"/>
              <a:t>w</a:t>
            </a:r>
            <a:r>
              <a:rPr lang="en-US" baseline="0" dirty="0" smtClean="0"/>
              <a:t>/ storage, grades 1-9)</a:t>
            </a:r>
            <a:endParaRPr lang="en-US" dirty="0" smtClean="0"/>
          </a:p>
          <a:p>
            <a:r>
              <a:rPr lang="en-US" dirty="0" smtClean="0"/>
              <a:t>Shakespeare – 1</a:t>
            </a:r>
            <a:r>
              <a:rPr lang="en-US" baseline="30000" dirty="0" smtClean="0"/>
              <a:t>st</a:t>
            </a:r>
            <a:r>
              <a:rPr lang="en-US" dirty="0" smtClean="0"/>
              <a:t> – 8</a:t>
            </a:r>
            <a:r>
              <a:rPr lang="en-US" baseline="30000" dirty="0" smtClean="0"/>
              <a:t>th</a:t>
            </a:r>
            <a:r>
              <a:rPr lang="en-US" dirty="0" smtClean="0"/>
              <a:t> grade </a:t>
            </a:r>
          </a:p>
          <a:p>
            <a:r>
              <a:rPr lang="en-US" dirty="0" smtClean="0"/>
              <a:t>Newberry – 1937 on; Caldecott – 1942 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4AB02A5-4FE5-49D9-9E24-09F23B90C450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4AB02A5-4FE5-49D9-9E24-09F23B90C450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6" r:id="rId1"/>
    <p:sldLayoutId id="2147485387" r:id="rId2"/>
    <p:sldLayoutId id="2147485388" r:id="rId3"/>
    <p:sldLayoutId id="2147485389" r:id="rId4"/>
    <p:sldLayoutId id="2147485390" r:id="rId5"/>
    <p:sldLayoutId id="2147485391" r:id="rId6"/>
    <p:sldLayoutId id="2147485392" r:id="rId7"/>
    <p:sldLayoutId id="2147485393" r:id="rId8"/>
    <p:sldLayoutId id="2147485394" r:id="rId9"/>
    <p:sldLayoutId id="2147485395" r:id="rId10"/>
    <p:sldLayoutId id="2147485396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hyperlink" Target="http://www.learninglinks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Reading for Life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do we incorporate innovative instruction (ala the MIT program) and still meet district requirements?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District Basal Readers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Play the game, but supplement</a:t>
            </a:r>
          </a:p>
          <a:p>
            <a:r>
              <a:rPr lang="en-US" dirty="0" smtClean="0"/>
              <a:t>Basal readers often have a “piece” of great literature</a:t>
            </a:r>
          </a:p>
          <a:p>
            <a:r>
              <a:rPr lang="en-US" dirty="0" smtClean="0"/>
              <a:t>Add context, vocabulary, and relevance</a:t>
            </a:r>
          </a:p>
          <a:p>
            <a:r>
              <a:rPr lang="en-US" dirty="0" smtClean="0"/>
              <a:t>Set students up for success and </a:t>
            </a:r>
            <a:r>
              <a:rPr lang="en-US" b="1" i="1" dirty="0" smtClean="0"/>
              <a:t>before</a:t>
            </a:r>
            <a:r>
              <a:rPr lang="en-US" dirty="0" smtClean="0"/>
              <a:t> they start reading!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Engage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CDs</a:t>
            </a:r>
          </a:p>
          <a:p>
            <a:r>
              <a:rPr lang="en-US" dirty="0" smtClean="0"/>
              <a:t>Book Clubs</a:t>
            </a:r>
          </a:p>
          <a:p>
            <a:r>
              <a:rPr lang="en-US" dirty="0" smtClean="0"/>
              <a:t>Films</a:t>
            </a:r>
          </a:p>
          <a:p>
            <a:r>
              <a:rPr lang="en-US" dirty="0" smtClean="0"/>
              <a:t>Book Reports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Assessment?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www.learninglinks.com</a:t>
            </a:r>
            <a:endParaRPr lang="en-US" dirty="0" smtClean="0"/>
          </a:p>
          <a:p>
            <a:r>
              <a:rPr lang="en-US" dirty="0" smtClean="0"/>
              <a:t>Novel-Ties </a:t>
            </a:r>
          </a:p>
          <a:p>
            <a:r>
              <a:rPr lang="en-US" dirty="0" smtClean="0"/>
              <a:t>Primary-Ties </a:t>
            </a:r>
          </a:p>
          <a:p>
            <a:r>
              <a:rPr lang="en-US" dirty="0" smtClean="0"/>
              <a:t>Topical-Ties</a:t>
            </a:r>
          </a:p>
          <a:p>
            <a:r>
              <a:rPr lang="en-US" dirty="0" smtClean="0"/>
              <a:t>Unit-Ties 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Classroom Libraries</a:t>
            </a:r>
          </a:p>
          <a:p>
            <a:r>
              <a:rPr lang="en-US" dirty="0" smtClean="0"/>
              <a:t>Leveled Readers</a:t>
            </a:r>
          </a:p>
          <a:p>
            <a:r>
              <a:rPr lang="en-US" dirty="0" smtClean="0"/>
              <a:t>Reluctant Reader Libraries</a:t>
            </a:r>
          </a:p>
          <a:p>
            <a:r>
              <a:rPr lang="en-US" dirty="0" smtClean="0"/>
              <a:t>Shakespeare</a:t>
            </a:r>
          </a:p>
          <a:p>
            <a:r>
              <a:rPr lang="en-US" dirty="0" smtClean="0"/>
              <a:t>Award Winners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Graders Believe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True test of reading proficiency:</a:t>
            </a:r>
          </a:p>
          <a:p>
            <a:r>
              <a:rPr lang="en-US" dirty="0" smtClean="0"/>
              <a:t>1. Have you ever secretly read under your desk in school because the teacher was boring?</a:t>
            </a:r>
          </a:p>
          <a:p>
            <a:r>
              <a:rPr lang="en-US" dirty="0" smtClean="0"/>
              <a:t>2. Have you ever been scolded for reading at the dinner table?</a:t>
            </a:r>
          </a:p>
          <a:p>
            <a:r>
              <a:rPr lang="en-US" dirty="0" smtClean="0"/>
              <a:t>3. Have you ever read secretly under the covers after being told to go to bed?</a:t>
            </a:r>
          </a:p>
          <a:p>
            <a:r>
              <a:rPr lang="en-US" i="1" dirty="0" smtClean="0"/>
              <a:t>If you answered yes to all three, you are a reader for life!</a:t>
            </a:r>
            <a:endParaRPr lang="en-US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 smtClean="0"/>
              <a:t>Teach Like Your Hair is on Fire </a:t>
            </a:r>
            <a:r>
              <a:rPr lang="en-US" dirty="0" smtClean="0"/>
              <a:t>by </a:t>
            </a:r>
            <a:r>
              <a:rPr lang="en-US" dirty="0" err="1" smtClean="0"/>
              <a:t>Rafe</a:t>
            </a:r>
            <a:r>
              <a:rPr lang="en-US" dirty="0" smtClean="0"/>
              <a:t> </a:t>
            </a:r>
            <a:r>
              <a:rPr lang="en-US" dirty="0" err="1" smtClean="0"/>
              <a:t>Esquith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Oriel.thmx</Template>
  <TotalTime>103</TotalTime>
  <Words>419</Words>
  <Application>Microsoft Macintosh PowerPoint</Application>
  <PresentationFormat>On-screen Show (4:3)</PresentationFormat>
  <Paragraphs>51</Paragraphs>
  <Slides>7</Slides>
  <Notes>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Oriel</vt:lpstr>
      <vt:lpstr>Reading for Life </vt:lpstr>
      <vt:lpstr>District Basal Readers</vt:lpstr>
      <vt:lpstr>Engage Students</vt:lpstr>
      <vt:lpstr>What About Assessment?</vt:lpstr>
      <vt:lpstr>Resources</vt:lpstr>
      <vt:lpstr>5th Graders Believe</vt:lpstr>
      <vt:lpstr>My Source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Reading for Life </dc:title>
  <dc:creator>Margie Gerrity</dc:creator>
  <cp:lastModifiedBy>Margie Gerrity</cp:lastModifiedBy>
  <cp:revision>2</cp:revision>
  <cp:lastPrinted>2012-06-26T06:11:44Z</cp:lastPrinted>
  <dcterms:created xsi:type="dcterms:W3CDTF">2012-06-27T03:58:09Z</dcterms:created>
  <dcterms:modified xsi:type="dcterms:W3CDTF">2012-06-27T03:58:27Z</dcterms:modified>
</cp:coreProperties>
</file>